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6" r:id="rId1"/>
  </p:sldMasterIdLst>
  <p:notesMasterIdLst>
    <p:notesMasterId r:id="rId16"/>
  </p:notesMasterIdLst>
  <p:sldIdLst>
    <p:sldId id="258" r:id="rId2"/>
    <p:sldId id="257" r:id="rId3"/>
    <p:sldId id="259" r:id="rId4"/>
    <p:sldId id="260" r:id="rId5"/>
    <p:sldId id="261" r:id="rId6"/>
    <p:sldId id="262" r:id="rId7"/>
    <p:sldId id="263" r:id="rId8"/>
    <p:sldId id="264" r:id="rId9"/>
    <p:sldId id="265" r:id="rId10"/>
    <p:sldId id="266" r:id="rId11"/>
    <p:sldId id="267" r:id="rId12"/>
    <p:sldId id="268" r:id="rId13"/>
    <p:sldId id="269" r:id="rId14"/>
    <p:sldId id="272" r:id="rId1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ED98818A-616D-4BCE-9A2E-DE57E6694452}" type="datetimeFigureOut">
              <a:rPr lang="en-US"/>
              <a:pPr>
                <a:defRPr/>
              </a:pPr>
              <a:t>2/13/2017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6A00B6AC-DEB4-4394-A579-BF71D4DC8B81}" type="slidenum">
              <a:rPr lang="en-US"/>
              <a:pPr>
                <a:defRPr/>
              </a:pPr>
              <a:t>‹#›</a:t>
            </a:fld>
            <a:endParaRPr lang="en-US"/>
          </a:p>
        </p:txBody>
      </p:sp>
    </p:spTree>
    <p:extLst>
      <p:ext uri="{BB962C8B-B14F-4D97-AF65-F5344CB8AC3E}">
        <p14:creationId xmlns:p14="http://schemas.microsoft.com/office/powerpoint/2010/main" val="299599038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3E18D6D-0B19-4347-B52C-0CE88247B2C5}" type="datetimeFigureOut">
              <a:rPr lang="en-US" smtClean="0"/>
              <a:pPr/>
              <a:t>2/13/2017</a:t>
            </a:fld>
            <a:endParaRPr lang="en-US"/>
          </a:p>
        </p:txBody>
      </p:sp>
      <p:sp>
        <p:nvSpPr>
          <p:cNvPr id="5" name="Footer Placeholder 4"/>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6" name="Slide Number Placeholder 5"/>
          <p:cNvSpPr>
            <a:spLocks noGrp="1"/>
          </p:cNvSpPr>
          <p:nvPr>
            <p:ph type="sldNum" sz="quarter" idx="12"/>
          </p:nvPr>
        </p:nvSpPr>
        <p:spPr/>
        <p:txBody>
          <a:bodyPr/>
          <a:lstStyle/>
          <a:p>
            <a:pPr>
              <a:defRPr/>
            </a:pPr>
            <a:fld id="{A724DFD4-AA66-42AF-B229-8FD943F32767}" type="slidenum">
              <a:rPr lang="en-US" smtClean="0"/>
              <a:pPr>
                <a:defRPr/>
              </a:pPr>
              <a:t>‹#›</a:t>
            </a:fld>
            <a:endParaRPr lang="en-US"/>
          </a:p>
        </p:txBody>
      </p:sp>
    </p:spTree>
    <p:extLst>
      <p:ext uri="{BB962C8B-B14F-4D97-AF65-F5344CB8AC3E}">
        <p14:creationId xmlns:p14="http://schemas.microsoft.com/office/powerpoint/2010/main" val="6841478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E18D6D-0B19-4347-B52C-0CE88247B2C5}" type="datetimeFigureOut">
              <a:rPr lang="en-US" smtClean="0"/>
              <a:pPr/>
              <a:t>2/13/2017</a:t>
            </a:fld>
            <a:endParaRPr lang="en-US"/>
          </a:p>
        </p:txBody>
      </p:sp>
      <p:sp>
        <p:nvSpPr>
          <p:cNvPr id="5" name="Footer Placeholder 4"/>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6" name="Slide Number Placeholder 5"/>
          <p:cNvSpPr>
            <a:spLocks noGrp="1"/>
          </p:cNvSpPr>
          <p:nvPr>
            <p:ph type="sldNum" sz="quarter" idx="12"/>
          </p:nvPr>
        </p:nvSpPr>
        <p:spPr/>
        <p:txBody>
          <a:bodyPr/>
          <a:lstStyle/>
          <a:p>
            <a:pPr>
              <a:defRPr/>
            </a:pPr>
            <a:fld id="{33781144-87CB-4B04-8B75-3CAE1037D84A}" type="slidenum">
              <a:rPr lang="en-US" smtClean="0"/>
              <a:pPr>
                <a:defRPr/>
              </a:pPr>
              <a:t>‹#›</a:t>
            </a:fld>
            <a:endParaRPr lang="en-US"/>
          </a:p>
        </p:txBody>
      </p:sp>
    </p:spTree>
    <p:extLst>
      <p:ext uri="{BB962C8B-B14F-4D97-AF65-F5344CB8AC3E}">
        <p14:creationId xmlns:p14="http://schemas.microsoft.com/office/powerpoint/2010/main" val="4106211140"/>
      </p:ext>
    </p:extLst>
  </p:cSld>
  <p:clrMapOvr>
    <a:masterClrMapping/>
  </p:clrMapOvr>
  <p:hf sldNum="0"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E18D6D-0B19-4347-B52C-0CE88247B2C5}" type="datetimeFigureOut">
              <a:rPr lang="en-US" smtClean="0"/>
              <a:pPr/>
              <a:t>2/13/2017</a:t>
            </a:fld>
            <a:endParaRPr lang="en-US"/>
          </a:p>
        </p:txBody>
      </p:sp>
      <p:sp>
        <p:nvSpPr>
          <p:cNvPr id="5" name="Footer Placeholder 4"/>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6" name="Slide Number Placeholder 5"/>
          <p:cNvSpPr>
            <a:spLocks noGrp="1"/>
          </p:cNvSpPr>
          <p:nvPr>
            <p:ph type="sldNum" sz="quarter" idx="12"/>
          </p:nvPr>
        </p:nvSpPr>
        <p:spPr/>
        <p:txBody>
          <a:bodyPr/>
          <a:lstStyle/>
          <a:p>
            <a:pPr>
              <a:defRPr/>
            </a:pPr>
            <a:fld id="{33781144-87CB-4B04-8B75-3CAE1037D84A}" type="slidenum">
              <a:rPr lang="en-US" smtClean="0"/>
              <a:pPr>
                <a:defRPr/>
              </a:pPr>
              <a:t>‹#›</a:t>
            </a:fld>
            <a:endParaRPr lang="en-US"/>
          </a:p>
        </p:txBody>
      </p:sp>
    </p:spTree>
    <p:extLst>
      <p:ext uri="{BB962C8B-B14F-4D97-AF65-F5344CB8AC3E}">
        <p14:creationId xmlns:p14="http://schemas.microsoft.com/office/powerpoint/2010/main" val="1387810060"/>
      </p:ext>
    </p:extLst>
  </p:cSld>
  <p:clrMapOvr>
    <a:masterClrMapping/>
  </p:clrMapOvr>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E18D6D-0B19-4347-B52C-0CE88247B2C5}" type="datetimeFigureOut">
              <a:rPr lang="en-US" smtClean="0"/>
              <a:pPr/>
              <a:t>2/13/2017</a:t>
            </a:fld>
            <a:endParaRPr lang="en-US"/>
          </a:p>
        </p:txBody>
      </p:sp>
      <p:sp>
        <p:nvSpPr>
          <p:cNvPr id="5" name="Footer Placeholder 4"/>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6" name="Slide Number Placeholder 5"/>
          <p:cNvSpPr>
            <a:spLocks noGrp="1"/>
          </p:cNvSpPr>
          <p:nvPr>
            <p:ph type="sldNum" sz="quarter" idx="12"/>
          </p:nvPr>
        </p:nvSpPr>
        <p:spPr/>
        <p:txBody>
          <a:bodyPr/>
          <a:lstStyle/>
          <a:p>
            <a:pPr>
              <a:defRPr/>
            </a:pPr>
            <a:fld id="{15AF9849-6799-4799-B193-EBAAF76EE0A7}" type="slidenum">
              <a:rPr lang="en-US" smtClean="0"/>
              <a:pPr>
                <a:defRPr/>
              </a:pPr>
              <a:t>‹#›</a:t>
            </a:fld>
            <a:endParaRPr lang="en-US"/>
          </a:p>
        </p:txBody>
      </p:sp>
    </p:spTree>
    <p:extLst>
      <p:ext uri="{BB962C8B-B14F-4D97-AF65-F5344CB8AC3E}">
        <p14:creationId xmlns:p14="http://schemas.microsoft.com/office/powerpoint/2010/main" val="286162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3E18D6D-0B19-4347-B52C-0CE88247B2C5}" type="datetimeFigureOut">
              <a:rPr lang="en-US" smtClean="0"/>
              <a:pPr/>
              <a:t>2/13/2017</a:t>
            </a:fld>
            <a:endParaRPr lang="en-US"/>
          </a:p>
        </p:txBody>
      </p:sp>
      <p:sp>
        <p:nvSpPr>
          <p:cNvPr id="5" name="Footer Placeholder 4"/>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6" name="Slide Number Placeholder 5"/>
          <p:cNvSpPr>
            <a:spLocks noGrp="1"/>
          </p:cNvSpPr>
          <p:nvPr>
            <p:ph type="sldNum" sz="quarter" idx="12"/>
          </p:nvPr>
        </p:nvSpPr>
        <p:spPr/>
        <p:txBody>
          <a:bodyPr/>
          <a:lstStyle/>
          <a:p>
            <a:pPr>
              <a:defRPr/>
            </a:pPr>
            <a:fld id="{89F44E02-EF04-4694-AD67-B5982076DC0A}" type="slidenum">
              <a:rPr lang="en-US" smtClean="0"/>
              <a:pPr>
                <a:defRPr/>
              </a:pPr>
              <a:t>‹#›</a:t>
            </a:fld>
            <a:endParaRPr lang="en-US"/>
          </a:p>
        </p:txBody>
      </p:sp>
    </p:spTree>
    <p:extLst>
      <p:ext uri="{BB962C8B-B14F-4D97-AF65-F5344CB8AC3E}">
        <p14:creationId xmlns:p14="http://schemas.microsoft.com/office/powerpoint/2010/main" val="19924997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3E18D6D-0B19-4347-B52C-0CE88247B2C5}" type="datetimeFigureOut">
              <a:rPr lang="en-US" smtClean="0"/>
              <a:pPr/>
              <a:t>2/13/2017</a:t>
            </a:fld>
            <a:endParaRPr lang="en-US"/>
          </a:p>
        </p:txBody>
      </p:sp>
      <p:sp>
        <p:nvSpPr>
          <p:cNvPr id="6" name="Footer Placeholder 5"/>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7" name="Slide Number Placeholder 6"/>
          <p:cNvSpPr>
            <a:spLocks noGrp="1"/>
          </p:cNvSpPr>
          <p:nvPr>
            <p:ph type="sldNum" sz="quarter" idx="12"/>
          </p:nvPr>
        </p:nvSpPr>
        <p:spPr/>
        <p:txBody>
          <a:bodyPr/>
          <a:lstStyle/>
          <a:p>
            <a:pPr>
              <a:defRPr/>
            </a:pPr>
            <a:fld id="{33781144-87CB-4B04-8B75-3CAE1037D84A}" type="slidenum">
              <a:rPr lang="en-US" smtClean="0"/>
              <a:pPr>
                <a:defRPr/>
              </a:pPr>
              <a:t>‹#›</a:t>
            </a:fld>
            <a:endParaRPr lang="en-US"/>
          </a:p>
        </p:txBody>
      </p:sp>
    </p:spTree>
    <p:extLst>
      <p:ext uri="{BB962C8B-B14F-4D97-AF65-F5344CB8AC3E}">
        <p14:creationId xmlns:p14="http://schemas.microsoft.com/office/powerpoint/2010/main" val="3019592884"/>
      </p:ext>
    </p:extLst>
  </p:cSld>
  <p:clrMapOvr>
    <a:masterClrMapping/>
  </p:clrMapOvr>
  <p:hf sldNum="0"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3E18D6D-0B19-4347-B52C-0CE88247B2C5}" type="datetimeFigureOut">
              <a:rPr lang="en-US" smtClean="0"/>
              <a:pPr/>
              <a:t>2/13/2017</a:t>
            </a:fld>
            <a:endParaRPr lang="en-US"/>
          </a:p>
        </p:txBody>
      </p:sp>
      <p:sp>
        <p:nvSpPr>
          <p:cNvPr id="8" name="Footer Placeholder 7"/>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9" name="Slide Number Placeholder 8"/>
          <p:cNvSpPr>
            <a:spLocks noGrp="1"/>
          </p:cNvSpPr>
          <p:nvPr>
            <p:ph type="sldNum" sz="quarter" idx="12"/>
          </p:nvPr>
        </p:nvSpPr>
        <p:spPr/>
        <p:txBody>
          <a:bodyPr/>
          <a:lstStyle/>
          <a:p>
            <a:pPr>
              <a:defRPr/>
            </a:pPr>
            <a:fld id="{33781144-87CB-4B04-8B75-3CAE1037D84A}" type="slidenum">
              <a:rPr lang="en-US" smtClean="0"/>
              <a:pPr>
                <a:defRPr/>
              </a:pPr>
              <a:t>‹#›</a:t>
            </a:fld>
            <a:endParaRPr lang="en-US"/>
          </a:p>
        </p:txBody>
      </p:sp>
    </p:spTree>
    <p:extLst>
      <p:ext uri="{BB962C8B-B14F-4D97-AF65-F5344CB8AC3E}">
        <p14:creationId xmlns:p14="http://schemas.microsoft.com/office/powerpoint/2010/main" val="3418134709"/>
      </p:ext>
    </p:extLst>
  </p:cSld>
  <p:clrMapOvr>
    <a:masterClrMapping/>
  </p:clrMapOvr>
  <p:hf sldNum="0"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3E18D6D-0B19-4347-B52C-0CE88247B2C5}" type="datetimeFigureOut">
              <a:rPr lang="en-US" smtClean="0"/>
              <a:pPr/>
              <a:t>2/13/2017</a:t>
            </a:fld>
            <a:endParaRPr lang="en-US"/>
          </a:p>
        </p:txBody>
      </p:sp>
      <p:sp>
        <p:nvSpPr>
          <p:cNvPr id="4" name="Footer Placeholder 3"/>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5" name="Slide Number Placeholder 4"/>
          <p:cNvSpPr>
            <a:spLocks noGrp="1"/>
          </p:cNvSpPr>
          <p:nvPr>
            <p:ph type="sldNum" sz="quarter" idx="12"/>
          </p:nvPr>
        </p:nvSpPr>
        <p:spPr/>
        <p:txBody>
          <a:bodyPr/>
          <a:lstStyle/>
          <a:p>
            <a:pPr>
              <a:defRPr/>
            </a:pPr>
            <a:fld id="{33781144-87CB-4B04-8B75-3CAE1037D84A}" type="slidenum">
              <a:rPr lang="en-US" smtClean="0"/>
              <a:pPr>
                <a:defRPr/>
              </a:pPr>
              <a:t>‹#›</a:t>
            </a:fld>
            <a:endParaRPr lang="en-US"/>
          </a:p>
        </p:txBody>
      </p:sp>
    </p:spTree>
    <p:extLst>
      <p:ext uri="{BB962C8B-B14F-4D97-AF65-F5344CB8AC3E}">
        <p14:creationId xmlns:p14="http://schemas.microsoft.com/office/powerpoint/2010/main" val="805946848"/>
      </p:ext>
    </p:extLst>
  </p:cSld>
  <p:clrMapOvr>
    <a:masterClrMapping/>
  </p:clrMapOvr>
  <p:hf sldNum="0"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E18D6D-0B19-4347-B52C-0CE88247B2C5}" type="datetimeFigureOut">
              <a:rPr lang="en-US" smtClean="0"/>
              <a:pPr/>
              <a:t>2/13/2017</a:t>
            </a:fld>
            <a:endParaRPr lang="en-US"/>
          </a:p>
        </p:txBody>
      </p:sp>
      <p:sp>
        <p:nvSpPr>
          <p:cNvPr id="3" name="Footer Placeholder 2"/>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4" name="Slide Number Placeholder 3"/>
          <p:cNvSpPr>
            <a:spLocks noGrp="1"/>
          </p:cNvSpPr>
          <p:nvPr>
            <p:ph type="sldNum" sz="quarter" idx="12"/>
          </p:nvPr>
        </p:nvSpPr>
        <p:spPr/>
        <p:txBody>
          <a:bodyPr/>
          <a:lstStyle/>
          <a:p>
            <a:fld id="{F6DA3B0E-F1C1-455C-9B14-C2A735322827}" type="slidenum">
              <a:rPr lang="en-US" smtClean="0"/>
              <a:pPr/>
              <a:t>‹#›</a:t>
            </a:fld>
            <a:endParaRPr lang="en-US"/>
          </a:p>
        </p:txBody>
      </p:sp>
    </p:spTree>
    <p:extLst>
      <p:ext uri="{BB962C8B-B14F-4D97-AF65-F5344CB8AC3E}">
        <p14:creationId xmlns:p14="http://schemas.microsoft.com/office/powerpoint/2010/main" val="36994024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E18D6D-0B19-4347-B52C-0CE88247B2C5}" type="datetimeFigureOut">
              <a:rPr lang="en-US" smtClean="0"/>
              <a:pPr/>
              <a:t>2/13/2017</a:t>
            </a:fld>
            <a:endParaRPr lang="en-US"/>
          </a:p>
        </p:txBody>
      </p:sp>
      <p:sp>
        <p:nvSpPr>
          <p:cNvPr id="6" name="Footer Placeholder 5"/>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7" name="Slide Number Placeholder 6"/>
          <p:cNvSpPr>
            <a:spLocks noGrp="1"/>
          </p:cNvSpPr>
          <p:nvPr>
            <p:ph type="sldNum" sz="quarter" idx="12"/>
          </p:nvPr>
        </p:nvSpPr>
        <p:spPr/>
        <p:txBody>
          <a:bodyPr/>
          <a:lstStyle/>
          <a:p>
            <a:pPr>
              <a:defRPr/>
            </a:pPr>
            <a:fld id="{33781144-87CB-4B04-8B75-3CAE1037D84A}" type="slidenum">
              <a:rPr lang="en-US" smtClean="0"/>
              <a:pPr>
                <a:defRPr/>
              </a:pPr>
              <a:t>‹#›</a:t>
            </a:fld>
            <a:endParaRPr lang="en-US"/>
          </a:p>
        </p:txBody>
      </p:sp>
    </p:spTree>
    <p:extLst>
      <p:ext uri="{BB962C8B-B14F-4D97-AF65-F5344CB8AC3E}">
        <p14:creationId xmlns:p14="http://schemas.microsoft.com/office/powerpoint/2010/main" val="1629739847"/>
      </p:ext>
    </p:extLst>
  </p:cSld>
  <p:clrMapOvr>
    <a:masterClrMapping/>
  </p:clrMapOvr>
  <p:hf sldNum="0"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E18D6D-0B19-4347-B52C-0CE88247B2C5}" type="datetimeFigureOut">
              <a:rPr lang="en-US" smtClean="0"/>
              <a:pPr/>
              <a:t>2/13/2017</a:t>
            </a:fld>
            <a:endParaRPr lang="en-US"/>
          </a:p>
        </p:txBody>
      </p:sp>
      <p:sp>
        <p:nvSpPr>
          <p:cNvPr id="6" name="Footer Placeholder 5"/>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7" name="Slide Number Placeholder 6"/>
          <p:cNvSpPr>
            <a:spLocks noGrp="1"/>
          </p:cNvSpPr>
          <p:nvPr>
            <p:ph type="sldNum" sz="quarter" idx="12"/>
          </p:nvPr>
        </p:nvSpPr>
        <p:spPr/>
        <p:txBody>
          <a:bodyPr/>
          <a:lstStyle/>
          <a:p>
            <a:pPr>
              <a:defRPr/>
            </a:pPr>
            <a:fld id="{33781144-87CB-4B04-8B75-3CAE1037D84A}" type="slidenum">
              <a:rPr lang="en-US" smtClean="0"/>
              <a:pPr>
                <a:defRPr/>
              </a:pPr>
              <a:t>‹#›</a:t>
            </a:fld>
            <a:endParaRPr lang="en-US"/>
          </a:p>
        </p:txBody>
      </p:sp>
    </p:spTree>
    <p:extLst>
      <p:ext uri="{BB962C8B-B14F-4D97-AF65-F5344CB8AC3E}">
        <p14:creationId xmlns:p14="http://schemas.microsoft.com/office/powerpoint/2010/main" val="2275054827"/>
      </p:ext>
    </p:extLst>
  </p:cSld>
  <p:clrMapOvr>
    <a:masterClrMapping/>
  </p:clrMapOvr>
  <p:hf sldNum="0"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33E18D6D-0B19-4347-B52C-0CE88247B2C5}" type="datetimeFigureOut">
              <a:rPr lang="en-US" smtClean="0"/>
              <a:pPr/>
              <a:t>2/13/2017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defRPr/>
            </a:pPr>
            <a:r>
              <a:rPr lang="en-US" smtClean="0"/>
              <a:t>Schram/Tibbetts, Introduction to Criminology</a:t>
            </a:r>
          </a:p>
          <a:p>
            <a:pPr>
              <a:defRPr/>
            </a:pPr>
            <a:r>
              <a:rPr lang="en-US" smtClean="0"/>
              <a:t> © 2014 SAGE Publications, Inc.</a:t>
            </a:r>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33781144-87CB-4B04-8B75-3CAE1037D84A}" type="slidenum">
              <a:rPr lang="en-US" smtClean="0"/>
              <a:pPr>
                <a:defRPr/>
              </a:pPr>
              <a:t>‹#›</a:t>
            </a:fld>
            <a:endParaRPr lang="en-US"/>
          </a:p>
        </p:txBody>
      </p:sp>
    </p:spTree>
    <p:extLst>
      <p:ext uri="{BB962C8B-B14F-4D97-AF65-F5344CB8AC3E}">
        <p14:creationId xmlns:p14="http://schemas.microsoft.com/office/powerpoint/2010/main" val="2450394683"/>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Lst>
  <p:hf sldNum="0"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itle 2"/>
          <p:cNvSpPr>
            <a:spLocks noGrp="1"/>
          </p:cNvSpPr>
          <p:nvPr>
            <p:ph type="title"/>
          </p:nvPr>
        </p:nvSpPr>
        <p:spPr>
          <a:xfrm>
            <a:off x="1069521" y="5327425"/>
            <a:ext cx="7886700" cy="752476"/>
          </a:xfrm>
        </p:spPr>
        <p:txBody>
          <a:bodyPr>
            <a:normAutofit/>
          </a:bodyPr>
          <a:lstStyle/>
          <a:p>
            <a:pPr algn="ctr" eaLnBrk="1" hangingPunct="1"/>
            <a:r>
              <a:rPr lang="en-US" sz="3600" b="1" dirty="0" smtClean="0"/>
              <a:t>Chapter 7</a:t>
            </a:r>
          </a:p>
        </p:txBody>
      </p:sp>
      <p:sp>
        <p:nvSpPr>
          <p:cNvPr id="2" name="Text Placeholder 1"/>
          <p:cNvSpPr>
            <a:spLocks noGrp="1"/>
          </p:cNvSpPr>
          <p:nvPr>
            <p:ph type="body" idx="1"/>
          </p:nvPr>
        </p:nvSpPr>
        <p:spPr>
          <a:xfrm>
            <a:off x="1295400" y="6101672"/>
            <a:ext cx="7215188" cy="723671"/>
          </a:xfrm>
        </p:spPr>
        <p:txBody>
          <a:bodyPr>
            <a:noAutofit/>
          </a:bodyPr>
          <a:lstStyle/>
          <a:p>
            <a:pPr algn="ctr" eaLnBrk="1" fontAlgn="auto" hangingPunct="1">
              <a:spcAft>
                <a:spcPts val="0"/>
              </a:spcAft>
              <a:buFont typeface="Wingdings 2"/>
              <a:buNone/>
              <a:defRPr/>
            </a:pPr>
            <a:r>
              <a:rPr lang="en-US" sz="3000" b="1" dirty="0" smtClean="0">
                <a:solidFill>
                  <a:schemeClr val="tx1"/>
                </a:solidFill>
              </a:rPr>
              <a:t>Psychological/Trait Theories of Crime</a:t>
            </a:r>
            <a:endParaRPr lang="en-US" sz="3000" b="1" dirty="0">
              <a:solidFill>
                <a:schemeClr val="tx1"/>
              </a:solidFill>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9971" y="0"/>
            <a:ext cx="8305800" cy="51054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914400" y="228600"/>
            <a:ext cx="7886700" cy="1325563"/>
          </a:xfrm>
        </p:spPr>
        <p:txBody>
          <a:bodyPr>
            <a:normAutofit/>
          </a:bodyPr>
          <a:lstStyle/>
          <a:p>
            <a:pPr eaLnBrk="1" hangingPunct="1"/>
            <a:r>
              <a:rPr lang="en-US" sz="3600" dirty="0" smtClean="0">
                <a:solidFill>
                  <a:srgbClr val="CF5716"/>
                </a:solidFill>
              </a:rPr>
              <a:t>Crime and human nature</a:t>
            </a:r>
          </a:p>
        </p:txBody>
      </p:sp>
      <p:sp>
        <p:nvSpPr>
          <p:cNvPr id="15363" name="Content Placeholder 2"/>
          <p:cNvSpPr>
            <a:spLocks noGrp="1"/>
          </p:cNvSpPr>
          <p:nvPr>
            <p:ph idx="1"/>
          </p:nvPr>
        </p:nvSpPr>
        <p:spPr>
          <a:xfrm>
            <a:off x="894806" y="1828800"/>
            <a:ext cx="7886700" cy="4351338"/>
          </a:xfrm>
        </p:spPr>
        <p:txBody>
          <a:bodyPr>
            <a:normAutofit/>
          </a:bodyPr>
          <a:lstStyle/>
          <a:p>
            <a:pPr eaLnBrk="1" hangingPunct="1"/>
            <a:r>
              <a:rPr lang="en-US" sz="2200" dirty="0" smtClean="0"/>
              <a:t>James Q. Wilson and Richard J. Herrnstein</a:t>
            </a:r>
          </a:p>
          <a:p>
            <a:pPr lvl="1"/>
            <a:r>
              <a:rPr lang="en-US" sz="2200" dirty="0" smtClean="0"/>
              <a:t>Attempted to explain street crime by demonstrating how human nature develops and evolves from the interaction of three factors:</a:t>
            </a:r>
          </a:p>
          <a:p>
            <a:pPr lvl="2"/>
            <a:r>
              <a:rPr lang="en-US" sz="2200" dirty="0" smtClean="0"/>
              <a:t>Social environment</a:t>
            </a:r>
          </a:p>
          <a:p>
            <a:pPr lvl="2"/>
            <a:r>
              <a:rPr lang="en-US" sz="2200" dirty="0" smtClean="0"/>
              <a:t>Family relationships</a:t>
            </a:r>
          </a:p>
          <a:p>
            <a:pPr lvl="2"/>
            <a:r>
              <a:rPr lang="en-US" sz="2200" dirty="0" smtClean="0"/>
              <a:t>Biological makeup</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838200" y="320675"/>
            <a:ext cx="7886700" cy="1050926"/>
          </a:xfrm>
        </p:spPr>
        <p:txBody>
          <a:bodyPr/>
          <a:lstStyle/>
          <a:p>
            <a:pPr eaLnBrk="1" hangingPunct="1"/>
            <a:r>
              <a:rPr lang="en-US" dirty="0" smtClean="0">
                <a:solidFill>
                  <a:srgbClr val="CF5716"/>
                </a:solidFill>
              </a:rPr>
              <a:t>Psychopathy and crime</a:t>
            </a:r>
          </a:p>
        </p:txBody>
      </p:sp>
      <p:sp>
        <p:nvSpPr>
          <p:cNvPr id="16387" name="Content Placeholder 2"/>
          <p:cNvSpPr>
            <a:spLocks noGrp="1"/>
          </p:cNvSpPr>
          <p:nvPr>
            <p:ph idx="1"/>
          </p:nvPr>
        </p:nvSpPr>
        <p:spPr>
          <a:xfrm>
            <a:off x="914400" y="1752600"/>
            <a:ext cx="7886700" cy="4351338"/>
          </a:xfrm>
        </p:spPr>
        <p:txBody>
          <a:bodyPr>
            <a:normAutofit/>
          </a:bodyPr>
          <a:lstStyle/>
          <a:p>
            <a:pPr eaLnBrk="1" hangingPunct="1"/>
            <a:r>
              <a:rPr lang="en-US" sz="2200" dirty="0" smtClean="0"/>
              <a:t>David Lykken</a:t>
            </a:r>
          </a:p>
          <a:p>
            <a:pPr lvl="1"/>
            <a:r>
              <a:rPr lang="en-US" sz="2200" dirty="0" smtClean="0"/>
              <a:t>Distinguished between sociopath and psychopath</a:t>
            </a:r>
          </a:p>
          <a:p>
            <a:pPr lvl="1"/>
            <a:r>
              <a:rPr lang="en-US" sz="2200" dirty="0" smtClean="0"/>
              <a:t>Low fear quotient theory</a:t>
            </a:r>
          </a:p>
          <a:p>
            <a:r>
              <a:rPr lang="en-US" sz="2200" dirty="0" smtClean="0"/>
              <a:t>Hervey Cleckley</a:t>
            </a:r>
          </a:p>
          <a:p>
            <a:pPr lvl="1"/>
            <a:r>
              <a:rPr lang="en-US" sz="2200" i="1" dirty="0" smtClean="0"/>
              <a:t>Mask of Sanity</a:t>
            </a:r>
            <a:endParaRPr lang="en-US" sz="2200" dirty="0"/>
          </a:p>
          <a:p>
            <a:r>
              <a:rPr lang="en-US" sz="2200" dirty="0" smtClean="0"/>
              <a:t>Robert Hare</a:t>
            </a:r>
          </a:p>
          <a:p>
            <a:pPr lvl="1"/>
            <a:r>
              <a:rPr lang="en-US" sz="2200" dirty="0" smtClean="0"/>
              <a:t>Developed the Psychopathy Checklist-Revised (PCL-R)</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914400" y="304800"/>
            <a:ext cx="7886700" cy="777874"/>
          </a:xfrm>
        </p:spPr>
        <p:txBody>
          <a:bodyPr/>
          <a:lstStyle/>
          <a:p>
            <a:r>
              <a:rPr lang="en-US" dirty="0">
                <a:solidFill>
                  <a:srgbClr val="CF5716"/>
                </a:solidFill>
              </a:rPr>
              <a:t>Psychopathy and </a:t>
            </a:r>
            <a:r>
              <a:rPr lang="en-US" dirty="0" smtClean="0">
                <a:solidFill>
                  <a:srgbClr val="CF5716"/>
                </a:solidFill>
              </a:rPr>
              <a:t>crime</a:t>
            </a:r>
          </a:p>
        </p:txBody>
      </p:sp>
      <p:sp>
        <p:nvSpPr>
          <p:cNvPr id="17411" name="Content Placeholder 2"/>
          <p:cNvSpPr>
            <a:spLocks noGrp="1"/>
          </p:cNvSpPr>
          <p:nvPr>
            <p:ph idx="1"/>
          </p:nvPr>
        </p:nvSpPr>
        <p:spPr>
          <a:xfrm>
            <a:off x="914400" y="1690689"/>
            <a:ext cx="7886700" cy="2652711"/>
          </a:xfrm>
        </p:spPr>
        <p:txBody>
          <a:bodyPr>
            <a:normAutofit/>
          </a:bodyPr>
          <a:lstStyle/>
          <a:p>
            <a:pPr eaLnBrk="1" hangingPunct="1"/>
            <a:r>
              <a:rPr lang="en-US" sz="2200" dirty="0" smtClean="0"/>
              <a:t>Majority of research has considered it one construct; but others have focused on possible subtypes of subgroups.</a:t>
            </a:r>
          </a:p>
          <a:p>
            <a:pPr lvl="1"/>
            <a:r>
              <a:rPr lang="en-US" sz="2200" dirty="0" smtClean="0"/>
              <a:t>Primary psychopath</a:t>
            </a:r>
          </a:p>
          <a:p>
            <a:pPr lvl="1"/>
            <a:r>
              <a:rPr lang="en-US" sz="2200" dirty="0" smtClean="0"/>
              <a:t>Secondary psychopath</a:t>
            </a:r>
          </a:p>
          <a:p>
            <a:r>
              <a:rPr lang="en-US" sz="2200" dirty="0" smtClean="0"/>
              <a:t>Another explanation of psychopathy is inhibitory defect or underendowment.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914400" y="381000"/>
            <a:ext cx="7886700" cy="990600"/>
          </a:xfrm>
        </p:spPr>
        <p:txBody>
          <a:bodyPr>
            <a:noAutofit/>
          </a:bodyPr>
          <a:lstStyle/>
          <a:p>
            <a:pPr eaLnBrk="1" hangingPunct="1"/>
            <a:r>
              <a:rPr lang="en-US" sz="3600" dirty="0" smtClean="0">
                <a:solidFill>
                  <a:srgbClr val="CF5716"/>
                </a:solidFill>
              </a:rPr>
              <a:t>Mental health and the criminal justice system</a:t>
            </a:r>
          </a:p>
        </p:txBody>
      </p:sp>
      <p:sp>
        <p:nvSpPr>
          <p:cNvPr id="18435" name="Content Placeholder 2"/>
          <p:cNvSpPr>
            <a:spLocks noGrp="1"/>
          </p:cNvSpPr>
          <p:nvPr>
            <p:ph idx="1"/>
          </p:nvPr>
        </p:nvSpPr>
        <p:spPr>
          <a:xfrm>
            <a:off x="914400" y="1828800"/>
            <a:ext cx="7886700" cy="4351338"/>
          </a:xfrm>
        </p:spPr>
        <p:txBody>
          <a:bodyPr>
            <a:normAutofit/>
          </a:bodyPr>
          <a:lstStyle/>
          <a:p>
            <a:pPr eaLnBrk="1" hangingPunct="1"/>
            <a:r>
              <a:rPr lang="en-US" sz="2200" dirty="0" smtClean="0"/>
              <a:t>Various issues</a:t>
            </a:r>
          </a:p>
          <a:p>
            <a:pPr lvl="1"/>
            <a:r>
              <a:rPr lang="en-US" sz="2200" dirty="0" smtClean="0"/>
              <a:t>Treatment</a:t>
            </a:r>
          </a:p>
          <a:p>
            <a:pPr lvl="2"/>
            <a:r>
              <a:rPr lang="en-US" sz="2200" dirty="0" smtClean="0"/>
              <a:t>Thinking for a change</a:t>
            </a:r>
          </a:p>
          <a:p>
            <a:pPr lvl="1"/>
            <a:r>
              <a:rPr lang="en-US" sz="2200" dirty="0" smtClean="0"/>
              <a:t>Mental health courts</a:t>
            </a:r>
          </a:p>
          <a:p>
            <a:pPr lvl="1"/>
            <a:r>
              <a:rPr lang="en-US" sz="2200" dirty="0" smtClean="0"/>
              <a:t>Insanity defense</a:t>
            </a:r>
          </a:p>
          <a:p>
            <a:pPr lvl="2"/>
            <a:r>
              <a:rPr lang="en-US" sz="2200" dirty="0" smtClean="0"/>
              <a:t>The </a:t>
            </a:r>
            <a:r>
              <a:rPr lang="en-US" sz="2200" dirty="0" err="1" smtClean="0"/>
              <a:t>M’Naghten</a:t>
            </a:r>
            <a:r>
              <a:rPr lang="en-US" sz="2200" dirty="0" smtClean="0"/>
              <a:t> rule</a:t>
            </a:r>
          </a:p>
          <a:p>
            <a:pPr lvl="2"/>
            <a:r>
              <a:rPr lang="en-US" sz="2200" dirty="0" smtClean="0"/>
              <a:t>Irresistible impulse</a:t>
            </a:r>
          </a:p>
          <a:p>
            <a:pPr lvl="2"/>
            <a:r>
              <a:rPr lang="en-US" sz="2200" i="1" dirty="0" smtClean="0"/>
              <a:t>Durham v. United States</a:t>
            </a:r>
          </a:p>
          <a:p>
            <a:pPr lvl="2"/>
            <a:r>
              <a:rPr lang="en-US" sz="2200" dirty="0" smtClean="0"/>
              <a:t>American Law Institute’s Model Penal Code (ALI/MPC)</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914400" y="304800"/>
            <a:ext cx="7886700" cy="777874"/>
          </a:xfrm>
        </p:spPr>
        <p:txBody>
          <a:bodyPr/>
          <a:lstStyle/>
          <a:p>
            <a:pPr eaLnBrk="1" hangingPunct="1"/>
            <a:r>
              <a:rPr lang="en-US" dirty="0" smtClean="0">
                <a:solidFill>
                  <a:srgbClr val="CF5716"/>
                </a:solidFill>
              </a:rPr>
              <a:t>Insanity defense standards</a:t>
            </a: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3514813122"/>
              </p:ext>
            </p:extLst>
          </p:nvPr>
        </p:nvGraphicFramePr>
        <p:xfrm>
          <a:off x="1752598" y="1295401"/>
          <a:ext cx="6477004" cy="5303520"/>
        </p:xfrm>
        <a:graphic>
          <a:graphicData uri="http://schemas.openxmlformats.org/drawingml/2006/table">
            <a:tbl>
              <a:tblPr firstRow="1" bandRow="1">
                <a:tableStyleId>{5C22544A-7EE6-4342-B048-85BDC9FD1C3A}</a:tableStyleId>
              </a:tblPr>
              <a:tblGrid>
                <a:gridCol w="1619251"/>
                <a:gridCol w="1619251"/>
                <a:gridCol w="1619251"/>
                <a:gridCol w="1619251"/>
              </a:tblGrid>
              <a:tr h="328210">
                <a:tc>
                  <a:txBody>
                    <a:bodyPr/>
                    <a:lstStyle/>
                    <a:p>
                      <a:pPr algn="ctr"/>
                      <a:r>
                        <a:rPr lang="en-US" sz="1600" dirty="0" smtClean="0"/>
                        <a:t>Test</a:t>
                      </a:r>
                      <a:endParaRPr lang="en-US" sz="1600" dirty="0"/>
                    </a:p>
                  </a:txBody>
                  <a:tcPr marL="84800" marR="84800" anchor="ctr"/>
                </a:tc>
                <a:tc>
                  <a:txBody>
                    <a:bodyPr/>
                    <a:lstStyle/>
                    <a:p>
                      <a:pPr algn="ctr"/>
                      <a:r>
                        <a:rPr lang="en-US" sz="1600" dirty="0" smtClean="0"/>
                        <a:t>Legal Standard</a:t>
                      </a:r>
                      <a:endParaRPr lang="en-US" sz="1600" dirty="0"/>
                    </a:p>
                  </a:txBody>
                  <a:tcPr marL="84800" marR="84800" anchor="ctr"/>
                </a:tc>
                <a:tc>
                  <a:txBody>
                    <a:bodyPr/>
                    <a:lstStyle/>
                    <a:p>
                      <a:pPr algn="ctr"/>
                      <a:r>
                        <a:rPr lang="en-US" sz="1600" dirty="0" smtClean="0"/>
                        <a:t>Burden</a:t>
                      </a:r>
                      <a:r>
                        <a:rPr lang="en-US" sz="1600" baseline="0" dirty="0" smtClean="0"/>
                        <a:t> of Proof</a:t>
                      </a:r>
                      <a:endParaRPr lang="en-US" sz="1600" dirty="0"/>
                    </a:p>
                  </a:txBody>
                  <a:tcPr marL="84800" marR="84800" anchor="ctr"/>
                </a:tc>
                <a:tc>
                  <a:txBody>
                    <a:bodyPr/>
                    <a:lstStyle/>
                    <a:p>
                      <a:pPr algn="ctr"/>
                      <a:r>
                        <a:rPr lang="en-US" sz="1600" dirty="0" smtClean="0"/>
                        <a:t>Bearer of Proof</a:t>
                      </a:r>
                      <a:endParaRPr lang="en-US" sz="1600" dirty="0"/>
                    </a:p>
                  </a:txBody>
                  <a:tcPr marL="84800" marR="84800" anchor="ctr"/>
                </a:tc>
              </a:tr>
              <a:tr h="1133819">
                <a:tc>
                  <a:txBody>
                    <a:bodyPr/>
                    <a:lstStyle/>
                    <a:p>
                      <a:r>
                        <a:rPr lang="en-US" sz="1400" dirty="0" smtClean="0"/>
                        <a:t>M’Naghten</a:t>
                      </a:r>
                      <a:endParaRPr lang="en-US" sz="1400" dirty="0"/>
                    </a:p>
                  </a:txBody>
                  <a:tcPr marL="84800" marR="84800"/>
                </a:tc>
                <a:tc>
                  <a:txBody>
                    <a:bodyPr/>
                    <a:lstStyle/>
                    <a:p>
                      <a:r>
                        <a:rPr lang="en-US" sz="1400" dirty="0" smtClean="0"/>
                        <a:t>“didn’t know</a:t>
                      </a:r>
                      <a:r>
                        <a:rPr lang="en-US" sz="1400" baseline="0" dirty="0" smtClean="0"/>
                        <a:t> what he was doing or didn’t know it was wrong”</a:t>
                      </a:r>
                      <a:endParaRPr lang="en-US" sz="1400" dirty="0"/>
                    </a:p>
                  </a:txBody>
                  <a:tcPr marL="84800" marR="84800"/>
                </a:tc>
                <a:tc>
                  <a:txBody>
                    <a:bodyPr/>
                    <a:lstStyle/>
                    <a:p>
                      <a:r>
                        <a:rPr lang="en-US" sz="1400" dirty="0" smtClean="0"/>
                        <a:t>A</a:t>
                      </a:r>
                      <a:r>
                        <a:rPr lang="en-US" sz="1400" baseline="0" dirty="0" smtClean="0"/>
                        <a:t> balance of probabilities</a:t>
                      </a:r>
                    </a:p>
                    <a:p>
                      <a:endParaRPr lang="en-US" sz="1400" baseline="0" dirty="0" smtClean="0"/>
                    </a:p>
                    <a:p>
                      <a:r>
                        <a:rPr lang="en-US" sz="1400" baseline="0" dirty="0" smtClean="0"/>
                        <a:t>Proof beyond a reasonable doubt</a:t>
                      </a:r>
                      <a:endParaRPr lang="en-US" sz="1400" dirty="0"/>
                    </a:p>
                  </a:txBody>
                  <a:tcPr marL="84800" marR="84800"/>
                </a:tc>
                <a:tc>
                  <a:txBody>
                    <a:bodyPr/>
                    <a:lstStyle/>
                    <a:p>
                      <a:r>
                        <a:rPr lang="en-US" sz="1400" dirty="0" smtClean="0"/>
                        <a:t>Defense</a:t>
                      </a:r>
                    </a:p>
                    <a:p>
                      <a:endParaRPr lang="en-US" sz="1400" dirty="0" smtClean="0"/>
                    </a:p>
                    <a:p>
                      <a:endParaRPr lang="en-US" sz="1400" dirty="0" smtClean="0"/>
                    </a:p>
                    <a:p>
                      <a:r>
                        <a:rPr lang="en-US" sz="1400" dirty="0" smtClean="0"/>
                        <a:t>Prosecutor</a:t>
                      </a:r>
                      <a:endParaRPr lang="en-US" sz="1400" dirty="0"/>
                    </a:p>
                  </a:txBody>
                  <a:tcPr marL="84800" marR="84800"/>
                </a:tc>
              </a:tr>
              <a:tr h="507235">
                <a:tc>
                  <a:txBody>
                    <a:bodyPr/>
                    <a:lstStyle/>
                    <a:p>
                      <a:r>
                        <a:rPr lang="en-US" sz="1400" dirty="0" smtClean="0"/>
                        <a:t>Irresistible</a:t>
                      </a:r>
                      <a:r>
                        <a:rPr lang="en-US" sz="1400" baseline="0" dirty="0" smtClean="0"/>
                        <a:t> impulse</a:t>
                      </a:r>
                      <a:endParaRPr lang="en-US" sz="1400" dirty="0"/>
                    </a:p>
                  </a:txBody>
                  <a:tcPr marL="84800" marR="84800"/>
                </a:tc>
                <a:tc>
                  <a:txBody>
                    <a:bodyPr/>
                    <a:lstStyle/>
                    <a:p>
                      <a:r>
                        <a:rPr lang="en-US" sz="1400" dirty="0" smtClean="0"/>
                        <a:t>“could not control his conduct”</a:t>
                      </a:r>
                      <a:endParaRPr lang="en-US" sz="1400" dirty="0"/>
                    </a:p>
                  </a:txBody>
                  <a:tcPr marL="84800" marR="84800"/>
                </a:tc>
                <a:tc>
                  <a:txBody>
                    <a:bodyPr/>
                    <a:lstStyle/>
                    <a:p>
                      <a:r>
                        <a:rPr lang="en-US" sz="1400" dirty="0" smtClean="0"/>
                        <a:t>Same as M’Naghten</a:t>
                      </a:r>
                      <a:endParaRPr lang="en-US" sz="1400" dirty="0"/>
                    </a:p>
                  </a:txBody>
                  <a:tcPr marL="84800" marR="84800"/>
                </a:tc>
                <a:tc>
                  <a:txBody>
                    <a:bodyPr/>
                    <a:lstStyle/>
                    <a:p>
                      <a:r>
                        <a:rPr lang="en-US" sz="1400" dirty="0" smtClean="0"/>
                        <a:t>Same as M’Naghten</a:t>
                      </a:r>
                      <a:endParaRPr lang="en-US" sz="1400" dirty="0"/>
                    </a:p>
                  </a:txBody>
                  <a:tcPr marL="84800" marR="84800"/>
                </a:tc>
              </a:tr>
              <a:tr h="716096">
                <a:tc>
                  <a:txBody>
                    <a:bodyPr/>
                    <a:lstStyle/>
                    <a:p>
                      <a:r>
                        <a:rPr lang="en-US" sz="1400" dirty="0" smtClean="0"/>
                        <a:t>Durham</a:t>
                      </a:r>
                      <a:endParaRPr lang="en-US" sz="1400" dirty="0"/>
                    </a:p>
                  </a:txBody>
                  <a:tcPr marL="84800" marR="84800"/>
                </a:tc>
                <a:tc>
                  <a:txBody>
                    <a:bodyPr/>
                    <a:lstStyle/>
                    <a:p>
                      <a:r>
                        <a:rPr lang="en-US" sz="1400" dirty="0" smtClean="0"/>
                        <a:t>“the criminal act was caused by his mental illness”</a:t>
                      </a:r>
                      <a:endParaRPr lang="en-US" sz="1400" dirty="0"/>
                    </a:p>
                  </a:txBody>
                  <a:tcPr marL="84800" marR="84800"/>
                </a:tc>
                <a:tc>
                  <a:txBody>
                    <a:bodyPr/>
                    <a:lstStyle/>
                    <a:p>
                      <a:r>
                        <a:rPr lang="en-US" sz="1400" dirty="0" smtClean="0"/>
                        <a:t>Beyond reasonable doubt</a:t>
                      </a:r>
                      <a:endParaRPr lang="en-US" sz="1400" dirty="0"/>
                    </a:p>
                  </a:txBody>
                  <a:tcPr marL="84800" marR="84800"/>
                </a:tc>
                <a:tc>
                  <a:txBody>
                    <a:bodyPr/>
                    <a:lstStyle/>
                    <a:p>
                      <a:r>
                        <a:rPr lang="en-US" sz="1400" dirty="0" smtClean="0"/>
                        <a:t>Prosecutor</a:t>
                      </a:r>
                      <a:endParaRPr lang="en-US" sz="1400" dirty="0"/>
                    </a:p>
                  </a:txBody>
                  <a:tcPr marL="84800" marR="84800"/>
                </a:tc>
              </a:tr>
              <a:tr h="1342681">
                <a:tc>
                  <a:txBody>
                    <a:bodyPr/>
                    <a:lstStyle/>
                    <a:p>
                      <a:r>
                        <a:rPr lang="en-US" sz="1400" dirty="0" err="1" smtClean="0"/>
                        <a:t>Brawner</a:t>
                      </a:r>
                      <a:r>
                        <a:rPr lang="en-US" sz="1400" dirty="0" smtClean="0"/>
                        <a:t>-ALI</a:t>
                      </a:r>
                      <a:endParaRPr lang="en-US" sz="1400" dirty="0"/>
                    </a:p>
                  </a:txBody>
                  <a:tcPr marL="84800" marR="84800"/>
                </a:tc>
                <a:tc>
                  <a:txBody>
                    <a:bodyPr/>
                    <a:lstStyle/>
                    <a:p>
                      <a:r>
                        <a:rPr lang="en-US" sz="1400" dirty="0" smtClean="0"/>
                        <a:t>“lacks substantial capacity to appreciate</a:t>
                      </a:r>
                      <a:r>
                        <a:rPr lang="en-US" sz="1400" baseline="0" dirty="0" smtClean="0"/>
                        <a:t> wrongfulness of his conduct or to control it”</a:t>
                      </a:r>
                      <a:endParaRPr lang="en-US" sz="1400" dirty="0"/>
                    </a:p>
                  </a:txBody>
                  <a:tcPr marL="84800" marR="84800"/>
                </a:tc>
                <a:tc>
                  <a:txBody>
                    <a:bodyPr/>
                    <a:lstStyle/>
                    <a:p>
                      <a:r>
                        <a:rPr lang="en-US" sz="1400" dirty="0" smtClean="0"/>
                        <a:t>Beyond reasonable</a:t>
                      </a:r>
                      <a:r>
                        <a:rPr lang="en-US" sz="1400" baseline="0" dirty="0" smtClean="0"/>
                        <a:t> doubt</a:t>
                      </a:r>
                      <a:endParaRPr lang="en-US" sz="1400" dirty="0"/>
                    </a:p>
                  </a:txBody>
                  <a:tcPr marL="84800" marR="84800"/>
                </a:tc>
                <a:tc>
                  <a:txBody>
                    <a:bodyPr/>
                    <a:lstStyle/>
                    <a:p>
                      <a:r>
                        <a:rPr lang="en-US" sz="1400" dirty="0" smtClean="0"/>
                        <a:t>Prosecutor</a:t>
                      </a:r>
                      <a:endParaRPr lang="en-US" sz="1400" dirty="0"/>
                    </a:p>
                  </a:txBody>
                  <a:tcPr marL="84800" marR="84800"/>
                </a:tc>
              </a:tr>
              <a:tr h="924958">
                <a:tc>
                  <a:txBody>
                    <a:bodyPr/>
                    <a:lstStyle/>
                    <a:p>
                      <a:r>
                        <a:rPr lang="en-US" sz="1400" dirty="0" smtClean="0"/>
                        <a:t>Present federal law</a:t>
                      </a:r>
                      <a:endParaRPr lang="en-US" sz="1400" dirty="0"/>
                    </a:p>
                  </a:txBody>
                  <a:tcPr marL="84800" marR="84800"/>
                </a:tc>
                <a:tc>
                  <a:txBody>
                    <a:bodyPr/>
                    <a:lstStyle/>
                    <a:p>
                      <a:r>
                        <a:rPr lang="en-US" sz="1400" dirty="0" smtClean="0"/>
                        <a:t>“lacks capacity to appreciate the wrongfulness</a:t>
                      </a:r>
                      <a:r>
                        <a:rPr lang="en-US" sz="1400" baseline="0" dirty="0" smtClean="0"/>
                        <a:t> of his conduct”</a:t>
                      </a:r>
                      <a:endParaRPr lang="en-US" sz="1400" dirty="0"/>
                    </a:p>
                  </a:txBody>
                  <a:tcPr marL="84800" marR="84800"/>
                </a:tc>
                <a:tc>
                  <a:txBody>
                    <a:bodyPr/>
                    <a:lstStyle/>
                    <a:p>
                      <a:r>
                        <a:rPr lang="en-US" sz="1400" dirty="0" smtClean="0"/>
                        <a:t>Clear and convincing</a:t>
                      </a:r>
                      <a:r>
                        <a:rPr lang="en-US" sz="1400" baseline="0" dirty="0" smtClean="0"/>
                        <a:t> evidence</a:t>
                      </a:r>
                      <a:endParaRPr lang="en-US" sz="1400" dirty="0"/>
                    </a:p>
                  </a:txBody>
                  <a:tcPr marL="84800" marR="84800"/>
                </a:tc>
                <a:tc>
                  <a:txBody>
                    <a:bodyPr/>
                    <a:lstStyle/>
                    <a:p>
                      <a:r>
                        <a:rPr lang="en-US" sz="1400" dirty="0" smtClean="0"/>
                        <a:t>Defense</a:t>
                      </a:r>
                      <a:endParaRPr lang="en-US" sz="1400" dirty="0"/>
                    </a:p>
                  </a:txBody>
                  <a:tcPr marL="84800" marR="84800"/>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838200" y="304800"/>
            <a:ext cx="7886700" cy="930274"/>
          </a:xfrm>
        </p:spPr>
        <p:txBody>
          <a:bodyPr>
            <a:normAutofit/>
          </a:bodyPr>
          <a:lstStyle/>
          <a:p>
            <a:pPr eaLnBrk="1" hangingPunct="1"/>
            <a:r>
              <a:rPr lang="en-US" sz="3600" dirty="0" smtClean="0">
                <a:solidFill>
                  <a:srgbClr val="CF5716"/>
                </a:solidFill>
              </a:rPr>
              <a:t>Early </a:t>
            </a:r>
            <a:r>
              <a:rPr lang="en-US" sz="3600" dirty="0">
                <a:solidFill>
                  <a:srgbClr val="CF5716"/>
                </a:solidFill>
              </a:rPr>
              <a:t>p</a:t>
            </a:r>
            <a:r>
              <a:rPr lang="en-US" sz="3600" dirty="0" smtClean="0">
                <a:solidFill>
                  <a:srgbClr val="CF5716"/>
                </a:solidFill>
              </a:rPr>
              <a:t>sychological theorizing</a:t>
            </a:r>
          </a:p>
        </p:txBody>
      </p:sp>
      <p:sp>
        <p:nvSpPr>
          <p:cNvPr id="7171" name="Content Placeholder 2"/>
          <p:cNvSpPr>
            <a:spLocks noGrp="1"/>
          </p:cNvSpPr>
          <p:nvPr>
            <p:ph idx="1"/>
          </p:nvPr>
        </p:nvSpPr>
        <p:spPr>
          <a:xfrm>
            <a:off x="855617" y="1646169"/>
            <a:ext cx="7886700" cy="4351338"/>
          </a:xfrm>
        </p:spPr>
        <p:txBody>
          <a:bodyPr>
            <a:normAutofit/>
          </a:bodyPr>
          <a:lstStyle/>
          <a:p>
            <a:pPr eaLnBrk="1" hangingPunct="1"/>
            <a:r>
              <a:rPr lang="en-US" sz="2200" dirty="0" smtClean="0"/>
              <a:t>Freud’s model of the psyche</a:t>
            </a:r>
          </a:p>
          <a:p>
            <a:pPr lvl="1"/>
            <a:r>
              <a:rPr lang="en-US" sz="2200" dirty="0" smtClean="0"/>
              <a:t>General principles of psychoanalysis</a:t>
            </a:r>
          </a:p>
          <a:p>
            <a:pPr lvl="2"/>
            <a:r>
              <a:rPr lang="en-US" sz="2200" dirty="0" smtClean="0"/>
              <a:t>An individual’s behavior is presumed to  be related to the three aspects of his or her personality:</a:t>
            </a:r>
          </a:p>
          <a:p>
            <a:pPr lvl="3"/>
            <a:r>
              <a:rPr lang="en-US" sz="2200" dirty="0" smtClean="0"/>
              <a:t>Id</a:t>
            </a:r>
          </a:p>
          <a:p>
            <a:pPr lvl="3"/>
            <a:r>
              <a:rPr lang="en-US" sz="2200" dirty="0" smtClean="0"/>
              <a:t>Ego</a:t>
            </a:r>
          </a:p>
          <a:p>
            <a:pPr lvl="3"/>
            <a:r>
              <a:rPr lang="en-US" sz="2200" dirty="0" smtClean="0"/>
              <a:t>Superego</a:t>
            </a:r>
          </a:p>
          <a:p>
            <a:pPr lvl="2"/>
            <a:r>
              <a:rPr lang="en-US" sz="2200" dirty="0" smtClean="0"/>
              <a:t>Anxiety, defense mechanisms, and the unconscious are also key components.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838200" y="325029"/>
            <a:ext cx="7886700" cy="894172"/>
          </a:xfrm>
        </p:spPr>
        <p:txBody>
          <a:bodyPr>
            <a:normAutofit/>
          </a:bodyPr>
          <a:lstStyle/>
          <a:p>
            <a:r>
              <a:rPr lang="en-US" sz="3600" dirty="0">
                <a:solidFill>
                  <a:srgbClr val="CF5716"/>
                </a:solidFill>
              </a:rPr>
              <a:t>Early </a:t>
            </a:r>
            <a:r>
              <a:rPr lang="en-US" sz="3600" dirty="0" smtClean="0">
                <a:solidFill>
                  <a:srgbClr val="CF5716"/>
                </a:solidFill>
              </a:rPr>
              <a:t>psychological theorizing</a:t>
            </a:r>
            <a:endParaRPr lang="en-US" sz="3600" dirty="0">
              <a:solidFill>
                <a:srgbClr val="CF5716"/>
              </a:solidFill>
            </a:endParaRPr>
          </a:p>
        </p:txBody>
      </p:sp>
      <p:sp>
        <p:nvSpPr>
          <p:cNvPr id="8195" name="Content Placeholder 2"/>
          <p:cNvSpPr>
            <a:spLocks noGrp="1"/>
          </p:cNvSpPr>
          <p:nvPr>
            <p:ph idx="1"/>
          </p:nvPr>
        </p:nvSpPr>
        <p:spPr>
          <a:xfrm>
            <a:off x="855617" y="1752600"/>
            <a:ext cx="7886700" cy="4351338"/>
          </a:xfrm>
        </p:spPr>
        <p:txBody>
          <a:bodyPr/>
          <a:lstStyle/>
          <a:p>
            <a:pPr eaLnBrk="1" hangingPunct="1"/>
            <a:r>
              <a:rPr lang="en-US" sz="2200" dirty="0" smtClean="0"/>
              <a:t>August Aichorn</a:t>
            </a:r>
          </a:p>
          <a:p>
            <a:pPr lvl="1"/>
            <a:r>
              <a:rPr lang="en-US" sz="2200" dirty="0" smtClean="0"/>
              <a:t>Attempted to apply psychoanalysis to uncover the unconscious motives of juveniles engaging in delinquent behavior.</a:t>
            </a:r>
          </a:p>
          <a:p>
            <a:pPr lvl="1"/>
            <a:r>
              <a:rPr lang="en-US" sz="2200" dirty="0" smtClean="0"/>
              <a:t>Distinguished between manifest and latent delinquency.</a:t>
            </a:r>
          </a:p>
          <a:p>
            <a:pPr lvl="2"/>
            <a:r>
              <a:rPr lang="en-US" sz="2200" dirty="0" smtClean="0"/>
              <a:t>Manifest delinquency results in antisocial behavior.</a:t>
            </a:r>
          </a:p>
          <a:p>
            <a:pPr lvl="2"/>
            <a:r>
              <a:rPr lang="en-US" sz="2200" dirty="0" smtClean="0"/>
              <a:t>Latent delinquency is when the same state of mind exists but has not yet expressed itself in such behavior.</a:t>
            </a:r>
          </a:p>
          <a:p>
            <a:pPr marL="0" indent="0">
              <a:buNone/>
            </a:pPr>
            <a:endParaRPr 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914400" y="348977"/>
            <a:ext cx="7886700" cy="794023"/>
          </a:xfrm>
        </p:spPr>
        <p:txBody>
          <a:bodyPr>
            <a:normAutofit/>
          </a:bodyPr>
          <a:lstStyle/>
          <a:p>
            <a:r>
              <a:rPr lang="en-US" sz="3600" dirty="0">
                <a:solidFill>
                  <a:srgbClr val="CF5716"/>
                </a:solidFill>
              </a:rPr>
              <a:t>Theory of </a:t>
            </a:r>
            <a:r>
              <a:rPr lang="en-US" sz="3600" dirty="0" smtClean="0">
                <a:solidFill>
                  <a:srgbClr val="CF5716"/>
                </a:solidFill>
              </a:rPr>
              <a:t>crime </a:t>
            </a:r>
            <a:r>
              <a:rPr lang="en-US" sz="3600" dirty="0">
                <a:solidFill>
                  <a:srgbClr val="CF5716"/>
                </a:solidFill>
              </a:rPr>
              <a:t>and </a:t>
            </a:r>
            <a:r>
              <a:rPr lang="en-US" sz="3600" dirty="0" smtClean="0">
                <a:solidFill>
                  <a:srgbClr val="CF5716"/>
                </a:solidFill>
              </a:rPr>
              <a:t>personality</a:t>
            </a:r>
            <a:endParaRPr lang="en-US" sz="3600" dirty="0">
              <a:solidFill>
                <a:srgbClr val="CF5716"/>
              </a:solidFill>
            </a:endParaRPr>
          </a:p>
        </p:txBody>
      </p:sp>
      <p:sp>
        <p:nvSpPr>
          <p:cNvPr id="9219" name="Content Placeholder 2"/>
          <p:cNvSpPr>
            <a:spLocks noGrp="1"/>
          </p:cNvSpPr>
          <p:nvPr>
            <p:ph idx="1"/>
          </p:nvPr>
        </p:nvSpPr>
        <p:spPr>
          <a:xfrm>
            <a:off x="914400" y="1676400"/>
            <a:ext cx="7886700" cy="4351338"/>
          </a:xfrm>
        </p:spPr>
        <p:txBody>
          <a:bodyPr>
            <a:normAutofit/>
          </a:bodyPr>
          <a:lstStyle/>
          <a:p>
            <a:pPr eaLnBrk="1" hangingPunct="1"/>
            <a:r>
              <a:rPr lang="en-US" sz="2200" dirty="0" smtClean="0"/>
              <a:t>Hans Eysenck</a:t>
            </a:r>
          </a:p>
          <a:p>
            <a:pPr eaLnBrk="1" hangingPunct="1"/>
            <a:r>
              <a:rPr lang="en-US" sz="2200" dirty="0" smtClean="0"/>
              <a:t>Human personality can be viewed in three dimensions (i.e., the PEN model).</a:t>
            </a:r>
          </a:p>
          <a:p>
            <a:pPr eaLnBrk="1" hangingPunct="1"/>
            <a:r>
              <a:rPr lang="en-US" sz="2200" dirty="0" smtClean="0"/>
              <a:t>Developed the Eysenck Personality Questionnaire (EPQ) to measure individuals on these three dimensions:</a:t>
            </a:r>
          </a:p>
          <a:p>
            <a:pPr lvl="1"/>
            <a:r>
              <a:rPr lang="en-US" sz="2200" dirty="0" smtClean="0"/>
              <a:t>Psychoticism</a:t>
            </a:r>
          </a:p>
          <a:p>
            <a:pPr lvl="1"/>
            <a:r>
              <a:rPr lang="en-US" sz="2200" dirty="0" smtClean="0"/>
              <a:t>Extroversion</a:t>
            </a:r>
          </a:p>
          <a:p>
            <a:pPr lvl="1"/>
            <a:r>
              <a:rPr lang="en-US" sz="2200" dirty="0" smtClean="0"/>
              <a:t>Neuroticism</a:t>
            </a:r>
          </a:p>
          <a:p>
            <a:pPr marL="0" indent="0">
              <a:buNone/>
            </a:pPr>
            <a:endParaRPr lang="en-US" sz="22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857794" y="457200"/>
            <a:ext cx="7886700" cy="854074"/>
          </a:xfrm>
        </p:spPr>
        <p:txBody>
          <a:bodyPr>
            <a:normAutofit/>
          </a:bodyPr>
          <a:lstStyle/>
          <a:p>
            <a:r>
              <a:rPr lang="en-US" sz="3600" dirty="0" smtClean="0">
                <a:solidFill>
                  <a:srgbClr val="CF5716"/>
                </a:solidFill>
              </a:rPr>
              <a:t>Theory </a:t>
            </a:r>
            <a:r>
              <a:rPr lang="en-US" sz="3600" dirty="0">
                <a:solidFill>
                  <a:srgbClr val="CF5716"/>
                </a:solidFill>
              </a:rPr>
              <a:t>of </a:t>
            </a:r>
            <a:r>
              <a:rPr lang="en-US" sz="3600" dirty="0" smtClean="0">
                <a:solidFill>
                  <a:srgbClr val="CF5716"/>
                </a:solidFill>
              </a:rPr>
              <a:t>crime </a:t>
            </a:r>
            <a:r>
              <a:rPr lang="en-US" sz="3600" dirty="0">
                <a:solidFill>
                  <a:srgbClr val="CF5716"/>
                </a:solidFill>
              </a:rPr>
              <a:t>and </a:t>
            </a:r>
            <a:r>
              <a:rPr lang="en-US" sz="3600" dirty="0" smtClean="0">
                <a:solidFill>
                  <a:srgbClr val="CF5716"/>
                </a:solidFill>
              </a:rPr>
              <a:t>personality</a:t>
            </a:r>
          </a:p>
        </p:txBody>
      </p:sp>
      <p:sp>
        <p:nvSpPr>
          <p:cNvPr id="10243" name="Content Placeholder 2"/>
          <p:cNvSpPr>
            <a:spLocks noGrp="1"/>
          </p:cNvSpPr>
          <p:nvPr>
            <p:ph idx="1"/>
          </p:nvPr>
        </p:nvSpPr>
        <p:spPr>
          <a:xfrm>
            <a:off x="838200" y="1905000"/>
            <a:ext cx="7886700" cy="4351338"/>
          </a:xfrm>
        </p:spPr>
        <p:txBody>
          <a:bodyPr>
            <a:normAutofit/>
          </a:bodyPr>
          <a:lstStyle/>
          <a:p>
            <a:pPr eaLnBrk="1" hangingPunct="1"/>
            <a:r>
              <a:rPr lang="en-US" sz="2200" dirty="0" smtClean="0"/>
              <a:t>Maintained that individual differences in criminality can be understood in terms of biology.</a:t>
            </a:r>
          </a:p>
          <a:p>
            <a:pPr lvl="1"/>
            <a:r>
              <a:rPr lang="en-US" sz="2200" dirty="0" smtClean="0"/>
              <a:t>Three arguments:</a:t>
            </a:r>
          </a:p>
          <a:p>
            <a:pPr lvl="2"/>
            <a:r>
              <a:rPr lang="en-US" sz="2200" dirty="0" smtClean="0"/>
              <a:t>Genetics</a:t>
            </a:r>
          </a:p>
          <a:p>
            <a:pPr lvl="2"/>
            <a:r>
              <a:rPr lang="en-US" sz="2200" dirty="0" err="1" smtClean="0"/>
              <a:t>Pavlovian</a:t>
            </a:r>
            <a:r>
              <a:rPr lang="en-US" sz="2200" dirty="0" smtClean="0"/>
              <a:t> conditioning</a:t>
            </a:r>
          </a:p>
          <a:p>
            <a:pPr lvl="2"/>
            <a:r>
              <a:rPr lang="en-US" sz="2200" dirty="0" smtClean="0"/>
              <a:t>Neurophysiology</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914400" y="609600"/>
            <a:ext cx="7886700" cy="609600"/>
          </a:xfrm>
        </p:spPr>
        <p:txBody>
          <a:bodyPr/>
          <a:lstStyle/>
          <a:p>
            <a:pPr eaLnBrk="1" hangingPunct="1"/>
            <a:r>
              <a:rPr lang="en-US" dirty="0" smtClean="0">
                <a:solidFill>
                  <a:srgbClr val="CF5716"/>
                </a:solidFill>
              </a:rPr>
              <a:t>Moral development</a:t>
            </a:r>
          </a:p>
        </p:txBody>
      </p:sp>
      <p:sp>
        <p:nvSpPr>
          <p:cNvPr id="11267" name="Content Placeholder 2"/>
          <p:cNvSpPr>
            <a:spLocks noGrp="1"/>
          </p:cNvSpPr>
          <p:nvPr>
            <p:ph idx="1"/>
          </p:nvPr>
        </p:nvSpPr>
        <p:spPr>
          <a:xfrm>
            <a:off x="914400" y="1828800"/>
            <a:ext cx="7886700" cy="4351338"/>
          </a:xfrm>
        </p:spPr>
        <p:txBody>
          <a:bodyPr/>
          <a:lstStyle/>
          <a:p>
            <a:pPr eaLnBrk="1" hangingPunct="1"/>
            <a:r>
              <a:rPr lang="en-US" sz="2200" dirty="0" smtClean="0"/>
              <a:t>Lawrence Kohlberg</a:t>
            </a:r>
          </a:p>
          <a:p>
            <a:pPr eaLnBrk="1" hangingPunct="1"/>
            <a:r>
              <a:rPr lang="en-US" sz="2200" dirty="0" smtClean="0"/>
              <a:t>Moral judgment evolves in children in a three-level progression; and each level consists of two stages.</a:t>
            </a:r>
          </a:p>
          <a:p>
            <a:pPr lvl="1"/>
            <a:r>
              <a:rPr lang="en-US" sz="2200" dirty="0" err="1" smtClean="0"/>
              <a:t>Preconventional</a:t>
            </a:r>
            <a:r>
              <a:rPr lang="en-US" sz="2200" dirty="0" smtClean="0"/>
              <a:t> level</a:t>
            </a:r>
          </a:p>
          <a:p>
            <a:pPr lvl="1"/>
            <a:r>
              <a:rPr lang="en-US" sz="2200" dirty="0" smtClean="0"/>
              <a:t>Conventional level </a:t>
            </a:r>
            <a:endParaRPr lang="en-US" sz="2200" dirty="0"/>
          </a:p>
          <a:p>
            <a:pPr lvl="1"/>
            <a:r>
              <a:rPr lang="en-US" sz="2200" dirty="0" err="1" smtClean="0"/>
              <a:t>Postconventional</a:t>
            </a:r>
            <a:r>
              <a:rPr lang="en-US" sz="2200" dirty="0" smtClean="0"/>
              <a:t> level</a:t>
            </a:r>
          </a:p>
          <a:p>
            <a:pPr marL="274638" lvl="1" indent="0">
              <a:buNone/>
            </a:pPr>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838200" y="457200"/>
            <a:ext cx="7886700" cy="777873"/>
          </a:xfrm>
        </p:spPr>
        <p:txBody>
          <a:bodyPr>
            <a:normAutofit/>
          </a:bodyPr>
          <a:lstStyle/>
          <a:p>
            <a:pPr eaLnBrk="1" hangingPunct="1"/>
            <a:r>
              <a:rPr lang="en-US" sz="3600" dirty="0" smtClean="0">
                <a:solidFill>
                  <a:srgbClr val="CF5716"/>
                </a:solidFill>
              </a:rPr>
              <a:t>Attachment theory</a:t>
            </a:r>
          </a:p>
        </p:txBody>
      </p:sp>
      <p:sp>
        <p:nvSpPr>
          <p:cNvPr id="12291" name="Content Placeholder 2"/>
          <p:cNvSpPr>
            <a:spLocks noGrp="1"/>
          </p:cNvSpPr>
          <p:nvPr>
            <p:ph idx="1"/>
          </p:nvPr>
        </p:nvSpPr>
        <p:spPr>
          <a:xfrm>
            <a:off x="914400" y="1676400"/>
            <a:ext cx="7886700" cy="4351338"/>
          </a:xfrm>
        </p:spPr>
        <p:txBody>
          <a:bodyPr>
            <a:normAutofit/>
          </a:bodyPr>
          <a:lstStyle/>
          <a:p>
            <a:pPr eaLnBrk="1" hangingPunct="1"/>
            <a:r>
              <a:rPr lang="en-US" sz="2200" dirty="0" smtClean="0"/>
              <a:t>John Bowlby</a:t>
            </a:r>
            <a:r>
              <a:rPr lang="en-US" sz="2200" dirty="0"/>
              <a:t> </a:t>
            </a:r>
            <a:r>
              <a:rPr lang="en-US" sz="2200" dirty="0" smtClean="0"/>
              <a:t>and Mary Ainsworth</a:t>
            </a:r>
          </a:p>
          <a:p>
            <a:pPr eaLnBrk="1" hangingPunct="1"/>
            <a:r>
              <a:rPr lang="en-US" sz="2200" dirty="0" smtClean="0"/>
              <a:t>Bowlby’s seven essential features</a:t>
            </a:r>
          </a:p>
          <a:p>
            <a:pPr lvl="1"/>
            <a:r>
              <a:rPr lang="en-US" sz="2200" dirty="0" smtClean="0"/>
              <a:t>Specificity</a:t>
            </a:r>
          </a:p>
          <a:p>
            <a:pPr lvl="1"/>
            <a:r>
              <a:rPr lang="en-US" sz="2200" dirty="0" smtClean="0"/>
              <a:t>Duration</a:t>
            </a:r>
          </a:p>
          <a:p>
            <a:pPr lvl="1"/>
            <a:r>
              <a:rPr lang="en-US" sz="2200" dirty="0" smtClean="0"/>
              <a:t>Engagement of emotion</a:t>
            </a:r>
          </a:p>
          <a:p>
            <a:pPr lvl="1"/>
            <a:r>
              <a:rPr lang="en-US" sz="2200" dirty="0" smtClean="0"/>
              <a:t>Course of development</a:t>
            </a:r>
          </a:p>
          <a:p>
            <a:pPr lvl="1"/>
            <a:r>
              <a:rPr lang="en-US" sz="2200" dirty="0" smtClean="0"/>
              <a:t>Learning</a:t>
            </a:r>
          </a:p>
          <a:p>
            <a:pPr lvl="1"/>
            <a:r>
              <a:rPr lang="en-US" sz="2200" dirty="0" smtClean="0"/>
              <a:t>Organization</a:t>
            </a:r>
          </a:p>
          <a:p>
            <a:pPr lvl="1"/>
            <a:r>
              <a:rPr lang="en-US" sz="2200" dirty="0" smtClean="0"/>
              <a:t>Biological function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86097" y="304800"/>
            <a:ext cx="7886700" cy="838200"/>
          </a:xfrm>
        </p:spPr>
        <p:txBody>
          <a:bodyPr>
            <a:normAutofit/>
          </a:bodyPr>
          <a:lstStyle/>
          <a:p>
            <a:pPr eaLnBrk="1" hangingPunct="1"/>
            <a:r>
              <a:rPr lang="en-US" sz="3600" dirty="0" smtClean="0">
                <a:solidFill>
                  <a:srgbClr val="CF5716"/>
                </a:solidFill>
              </a:rPr>
              <a:t>IQ and criminal behavior</a:t>
            </a:r>
          </a:p>
        </p:txBody>
      </p:sp>
      <p:sp>
        <p:nvSpPr>
          <p:cNvPr id="13315" name="Content Placeholder 2"/>
          <p:cNvSpPr>
            <a:spLocks noGrp="1"/>
          </p:cNvSpPr>
          <p:nvPr>
            <p:ph idx="1"/>
          </p:nvPr>
        </p:nvSpPr>
        <p:spPr>
          <a:xfrm>
            <a:off x="886097" y="1752600"/>
            <a:ext cx="7886700" cy="4351338"/>
          </a:xfrm>
        </p:spPr>
        <p:txBody>
          <a:bodyPr>
            <a:normAutofit/>
          </a:bodyPr>
          <a:lstStyle/>
          <a:p>
            <a:r>
              <a:rPr lang="en-US" sz="2200" dirty="0" smtClean="0"/>
              <a:t>Alfred Binet and Theodore Simon</a:t>
            </a:r>
          </a:p>
          <a:p>
            <a:pPr lvl="1"/>
            <a:r>
              <a:rPr lang="en-US" sz="2200" dirty="0"/>
              <a:t>The Binet-Simon Intelligence Test </a:t>
            </a:r>
          </a:p>
          <a:p>
            <a:pPr eaLnBrk="1" hangingPunct="1"/>
            <a:r>
              <a:rPr lang="en-US" sz="2200" dirty="0" smtClean="0"/>
              <a:t>Lewis M. Terman</a:t>
            </a:r>
          </a:p>
          <a:p>
            <a:pPr lvl="1"/>
            <a:r>
              <a:rPr lang="en-US" sz="2200" dirty="0" smtClean="0"/>
              <a:t>Stanford-Binet Test</a:t>
            </a:r>
          </a:p>
          <a:p>
            <a:r>
              <a:rPr lang="en-US" sz="2200" dirty="0" smtClean="0"/>
              <a:t>Henry H. Goddard</a:t>
            </a:r>
          </a:p>
          <a:p>
            <a:pPr lvl="1"/>
            <a:r>
              <a:rPr lang="en-US" sz="2200" dirty="0" smtClean="0"/>
              <a:t>Brought intelligence testing to the United States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914400" y="228601"/>
            <a:ext cx="7886700" cy="914400"/>
          </a:xfrm>
        </p:spPr>
        <p:txBody>
          <a:bodyPr/>
          <a:lstStyle/>
          <a:p>
            <a:pPr eaLnBrk="1" hangingPunct="1"/>
            <a:r>
              <a:rPr lang="en-US" dirty="0" smtClean="0">
                <a:solidFill>
                  <a:srgbClr val="CF5716"/>
                </a:solidFill>
              </a:rPr>
              <a:t>IQ and criminal behavior</a:t>
            </a:r>
          </a:p>
        </p:txBody>
      </p:sp>
      <p:sp>
        <p:nvSpPr>
          <p:cNvPr id="14339" name="Content Placeholder 2"/>
          <p:cNvSpPr>
            <a:spLocks noGrp="1"/>
          </p:cNvSpPr>
          <p:nvPr>
            <p:ph idx="1"/>
          </p:nvPr>
        </p:nvSpPr>
        <p:spPr>
          <a:xfrm>
            <a:off x="903514" y="1752600"/>
            <a:ext cx="7886700" cy="4351338"/>
          </a:xfrm>
        </p:spPr>
        <p:txBody>
          <a:bodyPr>
            <a:normAutofit/>
          </a:bodyPr>
          <a:lstStyle/>
          <a:p>
            <a:pPr eaLnBrk="1" hangingPunct="1"/>
            <a:r>
              <a:rPr lang="en-US" sz="2200" dirty="0" smtClean="0"/>
              <a:t>Recent discussions</a:t>
            </a:r>
          </a:p>
          <a:p>
            <a:pPr lvl="1"/>
            <a:r>
              <a:rPr lang="en-US" sz="2200" dirty="0" smtClean="0"/>
              <a:t>Travis Hirschi and Michael Hindelang</a:t>
            </a:r>
          </a:p>
          <a:p>
            <a:pPr lvl="2"/>
            <a:r>
              <a:rPr lang="en-US" sz="2200" dirty="0" smtClean="0"/>
              <a:t>Relation is at least as strong as the relation of either class or race to official delinquency, and the relation is stronger than the relation of either class or race to self-reported delinquency.</a:t>
            </a:r>
          </a:p>
          <a:p>
            <a:pPr lvl="1"/>
            <a:r>
              <a:rPr lang="en-US" sz="2200" dirty="0" smtClean="0"/>
              <a:t>Richard Herrnstein and Charles Murray</a:t>
            </a:r>
          </a:p>
          <a:p>
            <a:pPr lvl="2"/>
            <a:r>
              <a:rPr lang="en-US" sz="2200" i="1" dirty="0" smtClean="0"/>
              <a:t>The Bell Curve</a:t>
            </a:r>
            <a:endParaRPr lang="en-US" sz="2200" dirty="0" smtClean="0"/>
          </a:p>
          <a:p>
            <a:pPr lvl="3"/>
            <a:r>
              <a:rPr lang="en-US" sz="2200" dirty="0" smtClean="0"/>
              <a:t>People with low IQ scores are somewhat destined to be unsuccessful in school, become unemployed, produce illegitimate children, and commit crime.</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resentation1">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Presentation1</Template>
  <TotalTime>248</TotalTime>
  <Words>583</Words>
  <Application>Microsoft Office PowerPoint</Application>
  <PresentationFormat>On-screen Show (4:3)</PresentationFormat>
  <Paragraphs>118</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Presentation1</vt:lpstr>
      <vt:lpstr>Chapter 7</vt:lpstr>
      <vt:lpstr>Early psychological theorizing</vt:lpstr>
      <vt:lpstr>Early psychological theorizing</vt:lpstr>
      <vt:lpstr>Theory of crime and personality</vt:lpstr>
      <vt:lpstr>Theory of crime and personality</vt:lpstr>
      <vt:lpstr>Moral development</vt:lpstr>
      <vt:lpstr>Attachment theory</vt:lpstr>
      <vt:lpstr>IQ and criminal behavior</vt:lpstr>
      <vt:lpstr>IQ and criminal behavior</vt:lpstr>
      <vt:lpstr>Crime and human nature</vt:lpstr>
      <vt:lpstr>Psychopathy and crime</vt:lpstr>
      <vt:lpstr>Psychopathy and crime</vt:lpstr>
      <vt:lpstr>Mental health and the criminal justice system</vt:lpstr>
      <vt:lpstr>Insanity defense standards</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LeAnn</dc:creator>
  <cp:lastModifiedBy>SageUser</cp:lastModifiedBy>
  <cp:revision>41</cp:revision>
  <dcterms:created xsi:type="dcterms:W3CDTF">2013-03-02T03:04:06Z</dcterms:created>
  <dcterms:modified xsi:type="dcterms:W3CDTF">2017-02-13T16:09:53Z</dcterms:modified>
</cp:coreProperties>
</file>